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1" r:id="rId4"/>
    <p:sldId id="262" r:id="rId5"/>
    <p:sldId id="333" r:id="rId6"/>
    <p:sldId id="334" r:id="rId7"/>
    <p:sldId id="337" r:id="rId8"/>
    <p:sldId id="346" r:id="rId9"/>
    <p:sldId id="350" r:id="rId10"/>
    <p:sldId id="359" r:id="rId11"/>
    <p:sldId id="368" r:id="rId12"/>
    <p:sldId id="370" r:id="rId13"/>
    <p:sldId id="282" r:id="rId14"/>
    <p:sldId id="280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B9WhSrR1TaquwFWaFtANgA==" hashData="D2xhXLcHt4C0h04ZRR7+Ln6jn4I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36" d="100"/>
          <a:sy n="36" d="100"/>
        </p:scale>
        <p:origin x="-2532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600200" y="3515104"/>
              <a:ext cx="6613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Road Safety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3.11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3: </a:t>
            </a: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Individual Peacekeeping Personnel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6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Defensive Driving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1671935"/>
            <a:ext cx="73152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The act or practice of operating a vehicle to avoid collisions and accidents regardless of the conditions and/or actions of the drivers and others around you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Based on effective observation, good anticipation and control</a:t>
            </a:r>
          </a:p>
        </p:txBody>
      </p:sp>
    </p:spTree>
    <p:extLst>
      <p:ext uri="{BB962C8B-B14F-4D97-AF65-F5344CB8AC3E}">
        <p14:creationId xmlns:p14="http://schemas.microsoft.com/office/powerpoint/2010/main" val="330773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7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Vehicle Accidents 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Incidents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7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1671935"/>
            <a:ext cx="73152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Accident:</a:t>
            </a:r>
            <a:r>
              <a:rPr lang="en-US" sz="2400" dirty="0">
                <a:latin typeface="Century Gothic"/>
                <a:cs typeface="Century Gothic"/>
              </a:rPr>
              <a:t> an unintentionally caused traffic event – the event must be directly related to a driver’s operation of the vehicle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Incident:</a:t>
            </a:r>
            <a:r>
              <a:rPr lang="en-US" sz="2400" dirty="0">
                <a:latin typeface="Century Gothic"/>
                <a:cs typeface="Century Gothic"/>
              </a:rPr>
              <a:t> a reportable event, which involves damage to a motor vehicle and is NOT directly related to a driver’s operation of the vehicle</a:t>
            </a:r>
            <a:endParaRPr lang="en-US" sz="2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76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8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Administrative &amp;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Disciplinary Actions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268723"/>
              </p:ext>
            </p:extLst>
          </p:nvPr>
        </p:nvGraphicFramePr>
        <p:xfrm>
          <a:off x="228600" y="1143000"/>
          <a:ext cx="8686800" cy="5200622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8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</a:t>
                      </a:r>
                    </a:p>
                  </a:txBody>
                  <a:tcPr marT="9525" marB="914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Violations/Events</a:t>
                      </a:r>
                    </a:p>
                  </a:txBody>
                  <a:tcPr marT="9525" marB="914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67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T="9525" marB="914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Century Gothic"/>
                          <a:ea typeface="Times New Roman"/>
                          <a:cs typeface="Century Gothic"/>
                        </a:rPr>
                        <a:t>Failure to comply with the UN instructions governing the use and security of UN vehicles as described in </a:t>
                      </a:r>
                      <a:r>
                        <a:rPr lang="en-GB" sz="1800" dirty="0" smtClean="0">
                          <a:effectLst/>
                          <a:latin typeface="Century Gothic"/>
                          <a:ea typeface="Times New Roman"/>
                          <a:cs typeface="Century Gothic"/>
                        </a:rPr>
                        <a:t>the </a:t>
                      </a:r>
                      <a:r>
                        <a:rPr lang="en-GB" sz="1800" dirty="0">
                          <a:effectLst/>
                          <a:latin typeface="Century Gothic"/>
                          <a:ea typeface="Times New Roman"/>
                          <a:cs typeface="Century Gothic"/>
                        </a:rPr>
                        <a:t>Manual; failure to comply with other local traffic rules and regulations; reckless driving; causing unfair wear and tear; failure to use a seat belt; exceeding speed limits by less than 20 </a:t>
                      </a:r>
                      <a:r>
                        <a:rPr lang="en-GB" sz="1800" dirty="0" err="1">
                          <a:effectLst/>
                          <a:latin typeface="Century Gothic"/>
                          <a:ea typeface="Times New Roman"/>
                          <a:cs typeface="Century Gothic"/>
                        </a:rPr>
                        <a:t>kph</a:t>
                      </a:r>
                      <a:endParaRPr lang="en-GB" sz="1800" dirty="0">
                        <a:effectLst/>
                        <a:latin typeface="Century Gothic"/>
                        <a:ea typeface="Times New Roman"/>
                        <a:cs typeface="Century Gothic"/>
                      </a:endParaRPr>
                    </a:p>
                  </a:txBody>
                  <a:tcPr marT="9525" marB="914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67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T="9525" marB="914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Century Gothic"/>
                          <a:ea typeface="Times New Roman"/>
                          <a:cs typeface="Century Gothic"/>
                        </a:rPr>
                        <a:t>Causing minor traffic accident, where the UN driver is partly or wholly at fault and does not cause any injuries or significant property damage; demonstrated lack of competence or sense of responsibility; driving with an expired permit; transportation of unauthorized passengers or items; exceeding speed limits by more than 20 </a:t>
                      </a:r>
                      <a:r>
                        <a:rPr lang="en-GB" sz="1800" dirty="0" err="1">
                          <a:effectLst/>
                          <a:latin typeface="Century Gothic"/>
                          <a:ea typeface="Times New Roman"/>
                          <a:cs typeface="Century Gothic"/>
                        </a:rPr>
                        <a:t>kph</a:t>
                      </a:r>
                      <a:endParaRPr lang="en-GB" sz="1800" dirty="0">
                        <a:effectLst/>
                        <a:latin typeface="Century Gothic"/>
                        <a:ea typeface="Times New Roman"/>
                        <a:cs typeface="Century Gothic"/>
                      </a:endParaRPr>
                    </a:p>
                  </a:txBody>
                  <a:tcPr marT="9525" marB="914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40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T="9525" marB="914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800" dirty="0">
                          <a:effectLst/>
                          <a:latin typeface="Century Gothic"/>
                          <a:ea typeface="Times New Roman"/>
                          <a:cs typeface="Century Gothic"/>
                        </a:rPr>
                        <a:t>Causing major traffic accident, where the UN driver is partly or wholly at fault and causes death/injury or significant property damage; driving under the influence of drugs or alcohol; driving without a permit; failure to report an accident or misrepresentation of an accident; repeating speeding offence more than three times </a:t>
                      </a:r>
                    </a:p>
                  </a:txBody>
                  <a:tcPr marT="9525" marB="9144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452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What is required to drive UN vehicle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Four basic UN rules of road safety 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Defensive driving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UN’s expectations for use and control of vehicles, including handling and reporting of accidents and incidents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Rules and regulations to use UN-provided vehicles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Create safe environment for all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what is required to drive UN vehicles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four basic UN rules of road safety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defensive driving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UN’s expectations for use and control of vehicles, including handling and reporting of accidents and incidents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9629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</a:t>
            </a: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Importance of Road Safety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Major Causes of Vehicle Accidents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Three Goals for Road Safety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Use of UN Vehicles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Four Basic UN Rules on Driver Safety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Defensive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Driving Techniques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Vehicle Accidents &amp;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Incidents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Administrative &amp;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Disciplinary Actions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 Why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is Road Safety Important?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Accidents result in: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Loss of life and injury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Financial losses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Reduced operational capability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Negative public image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8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894" y="3962400"/>
            <a:ext cx="3603706" cy="239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09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2. Major Causes of Vehicle Accidents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66597"/>
            <a:ext cx="6858000" cy="561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64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3. Three Goals for Road Safety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1671935"/>
            <a:ext cx="7239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Prevention of road accidents to the fullest extent possible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Mitigation of injury and damage when accidents do occur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Assimilation of ‘lessons learnt’ from mission and road accidents</a:t>
            </a:r>
          </a:p>
        </p:txBody>
      </p:sp>
      <p:pic>
        <p:nvPicPr>
          <p:cNvPr id="15" name="Picture 2" descr="http://www.ibfimonline.com/wp-content/uploads/2015/05/road-safety-legal-nov-20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374" y="4648200"/>
            <a:ext cx="3257226" cy="160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80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4. Use of UN Vehicles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1671935"/>
            <a:ext cx="723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Valid UN driver’s permit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OFFICIAL DUTIES only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Only transport authorized persons</a:t>
            </a:r>
          </a:p>
        </p:txBody>
      </p:sp>
    </p:spTree>
    <p:extLst>
      <p:ext uri="{BB962C8B-B14F-4D97-AF65-F5344CB8AC3E}">
        <p14:creationId xmlns:p14="http://schemas.microsoft.com/office/powerpoint/2010/main" val="34642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5. Four Basic UN Rules on Driver Safety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1671935"/>
            <a:ext cx="73152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Wearing of seatbelts is mandatory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Driving under the influence of alcohol or drugs is strictly prohibited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Drivers are prohibited from using mobile phones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The speed limits, as posted by local authorities and in UN </a:t>
            </a:r>
            <a:r>
              <a:rPr lang="en-US" sz="2400" dirty="0" smtClean="0">
                <a:latin typeface="Century Gothic"/>
                <a:cs typeface="Century Gothic"/>
              </a:rPr>
              <a:t>areas, </a:t>
            </a:r>
            <a:r>
              <a:rPr lang="en-US" sz="2400" dirty="0">
                <a:latin typeface="Century Gothic"/>
                <a:cs typeface="Century Gothic"/>
              </a:rPr>
              <a:t>must be observed at all times</a:t>
            </a:r>
          </a:p>
        </p:txBody>
      </p:sp>
      <p:pic>
        <p:nvPicPr>
          <p:cNvPr id="7" name="Picture 2" descr="http://www.tariqtalks.com/images/Autobots/Road_safe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847758"/>
            <a:ext cx="2910490" cy="140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90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7959</TotalTime>
  <Words>636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130</cp:revision>
  <dcterms:created xsi:type="dcterms:W3CDTF">2015-12-09T18:20:24Z</dcterms:created>
  <dcterms:modified xsi:type="dcterms:W3CDTF">2017-05-08T17:15:13Z</dcterms:modified>
</cp:coreProperties>
</file>